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2" r:id="rId3"/>
    <p:sldId id="258" r:id="rId4"/>
    <p:sldId id="259" r:id="rId5"/>
    <p:sldId id="263" r:id="rId6"/>
    <p:sldId id="264" r:id="rId7"/>
    <p:sldId id="265" r:id="rId8"/>
    <p:sldId id="260" r:id="rId9"/>
    <p:sldId id="268" r:id="rId10"/>
    <p:sldId id="261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3744F-23FA-404D-8D29-5B5E351E174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9A63EF6-74BA-41E5-B44A-75916A58C93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SMART CONTROL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43A81-7D4A-4C46-B1D8-5E4A27002F6A}" type="parTrans" cxnId="{1D23A43D-97C7-4A41-B0A0-D1E69220D5E8}">
      <dgm:prSet/>
      <dgm:spPr/>
      <dgm:t>
        <a:bodyPr/>
        <a:lstStyle/>
        <a:p>
          <a:endParaRPr lang="en-US"/>
        </a:p>
      </dgm:t>
    </dgm:pt>
    <dgm:pt modelId="{420BBDDE-601E-4247-92A8-F6CD673E969C}" type="sibTrans" cxnId="{1D23A43D-97C7-4A41-B0A0-D1E69220D5E8}">
      <dgm:prSet/>
      <dgm:spPr/>
      <dgm:t>
        <a:bodyPr/>
        <a:lstStyle/>
        <a:p>
          <a:endParaRPr lang="en-US"/>
        </a:p>
      </dgm:t>
    </dgm:pt>
    <dgm:pt modelId="{AF1382B1-8E78-4E51-9272-5601B1BB159A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SMART MONITORING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071571-44E9-495D-B4A7-E176946C8107}" type="parTrans" cxnId="{43F56D59-5A8A-47A5-A11F-DB09A7925C08}">
      <dgm:prSet/>
      <dgm:spPr/>
      <dgm:t>
        <a:bodyPr/>
        <a:lstStyle/>
        <a:p>
          <a:endParaRPr lang="en-US"/>
        </a:p>
      </dgm:t>
    </dgm:pt>
    <dgm:pt modelId="{FBCBA9E6-D6FA-4CF9-A8C1-A22A1382BD7D}" type="sibTrans" cxnId="{43F56D59-5A8A-47A5-A11F-DB09A7925C08}">
      <dgm:prSet/>
      <dgm:spPr/>
      <dgm:t>
        <a:bodyPr/>
        <a:lstStyle/>
        <a:p>
          <a:endParaRPr lang="en-US"/>
        </a:p>
      </dgm:t>
    </dgm:pt>
    <dgm:pt modelId="{88EADFE1-36D4-410B-8706-86C15672E6F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SMART PLANNING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C143E-6F76-4894-9D44-06727A915B4C}" type="parTrans" cxnId="{545CC141-C5E1-4038-AF72-C3717709EE27}">
      <dgm:prSet/>
      <dgm:spPr/>
      <dgm:t>
        <a:bodyPr/>
        <a:lstStyle/>
        <a:p>
          <a:endParaRPr lang="en-US"/>
        </a:p>
      </dgm:t>
    </dgm:pt>
    <dgm:pt modelId="{F3FF39AA-DEAF-4FDE-8605-16BFE00591FE}" type="sibTrans" cxnId="{545CC141-C5E1-4038-AF72-C3717709EE27}">
      <dgm:prSet/>
      <dgm:spPr/>
      <dgm:t>
        <a:bodyPr/>
        <a:lstStyle/>
        <a:p>
          <a:endParaRPr lang="en-US"/>
        </a:p>
      </dgm:t>
    </dgm:pt>
    <dgm:pt modelId="{97409EE0-7D99-403A-8B7F-5464F81BAA1A}" type="pres">
      <dgm:prSet presAssocID="{DF53744F-23FA-404D-8D29-5B5E351E1744}" presName="linearFlow" presStyleCnt="0">
        <dgm:presLayoutVars>
          <dgm:dir/>
          <dgm:resizeHandles val="exact"/>
        </dgm:presLayoutVars>
      </dgm:prSet>
      <dgm:spPr/>
    </dgm:pt>
    <dgm:pt modelId="{D0A6C5EE-65F2-4C67-BD70-D8E1EE92519A}" type="pres">
      <dgm:prSet presAssocID="{99A63EF6-74BA-41E5-B44A-75916A58C932}" presName="composite" presStyleCnt="0"/>
      <dgm:spPr/>
    </dgm:pt>
    <dgm:pt modelId="{DD7DF40C-3D77-499A-B832-E005E847A847}" type="pres">
      <dgm:prSet presAssocID="{99A63EF6-74BA-41E5-B44A-75916A58C932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112D21-532B-4B44-BF8C-B3E65FEC34C7}" type="pres">
      <dgm:prSet presAssocID="{99A63EF6-74BA-41E5-B44A-75916A58C93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DF15F-74BB-4238-AE5C-EFF30389C6A3}" type="pres">
      <dgm:prSet presAssocID="{420BBDDE-601E-4247-92A8-F6CD673E969C}" presName="spacing" presStyleCnt="0"/>
      <dgm:spPr/>
    </dgm:pt>
    <dgm:pt modelId="{A0A51600-0C2C-40C7-B3B7-3B1AC02B7228}" type="pres">
      <dgm:prSet presAssocID="{AF1382B1-8E78-4E51-9272-5601B1BB159A}" presName="composite" presStyleCnt="0"/>
      <dgm:spPr/>
    </dgm:pt>
    <dgm:pt modelId="{8E23A484-8585-4AC7-ADE3-83C19598C281}" type="pres">
      <dgm:prSet presAssocID="{AF1382B1-8E78-4E51-9272-5601B1BB159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B7273CD-D1AB-4DE0-89F4-05D3BBEE4E33}" type="pres">
      <dgm:prSet presAssocID="{AF1382B1-8E78-4E51-9272-5601B1BB159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2EAF7-76D6-424D-A15C-7203D7EAF6A6}" type="pres">
      <dgm:prSet presAssocID="{FBCBA9E6-D6FA-4CF9-A8C1-A22A1382BD7D}" presName="spacing" presStyleCnt="0"/>
      <dgm:spPr/>
    </dgm:pt>
    <dgm:pt modelId="{6F11E721-6224-4C43-9823-D5A6F9C7B232}" type="pres">
      <dgm:prSet presAssocID="{88EADFE1-36D4-410B-8706-86C15672E6F2}" presName="composite" presStyleCnt="0"/>
      <dgm:spPr/>
    </dgm:pt>
    <dgm:pt modelId="{4248A977-D8DC-444C-B509-3AD0C5056ADF}" type="pres">
      <dgm:prSet presAssocID="{88EADFE1-36D4-410B-8706-86C15672E6F2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9AA0141-E726-4F36-9AA1-AB886867A488}" type="pres">
      <dgm:prSet presAssocID="{88EADFE1-36D4-410B-8706-86C15672E6F2}" presName="txShp" presStyleLbl="node1" presStyleIdx="2" presStyleCnt="3" custScaleY="116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23A43D-97C7-4A41-B0A0-D1E69220D5E8}" srcId="{DF53744F-23FA-404D-8D29-5B5E351E1744}" destId="{99A63EF6-74BA-41E5-B44A-75916A58C932}" srcOrd="0" destOrd="0" parTransId="{CE043A81-7D4A-4C46-B1D8-5E4A27002F6A}" sibTransId="{420BBDDE-601E-4247-92A8-F6CD673E969C}"/>
    <dgm:cxn modelId="{5AC2593C-3FC2-42BB-8476-2614344D68DF}" type="presOf" srcId="{99A63EF6-74BA-41E5-B44A-75916A58C932}" destId="{FD112D21-532B-4B44-BF8C-B3E65FEC34C7}" srcOrd="0" destOrd="0" presId="urn:microsoft.com/office/officeart/2005/8/layout/vList3"/>
    <dgm:cxn modelId="{545CC141-C5E1-4038-AF72-C3717709EE27}" srcId="{DF53744F-23FA-404D-8D29-5B5E351E1744}" destId="{88EADFE1-36D4-410B-8706-86C15672E6F2}" srcOrd="2" destOrd="0" parTransId="{3E8C143E-6F76-4894-9D44-06727A915B4C}" sibTransId="{F3FF39AA-DEAF-4FDE-8605-16BFE00591FE}"/>
    <dgm:cxn modelId="{71052FF0-611D-480C-A48D-69AA7EF1E905}" type="presOf" srcId="{88EADFE1-36D4-410B-8706-86C15672E6F2}" destId="{39AA0141-E726-4F36-9AA1-AB886867A488}" srcOrd="0" destOrd="0" presId="urn:microsoft.com/office/officeart/2005/8/layout/vList3"/>
    <dgm:cxn modelId="{AE9901AB-8FDD-47B6-9FF3-269193497B69}" type="presOf" srcId="{AF1382B1-8E78-4E51-9272-5601B1BB159A}" destId="{7B7273CD-D1AB-4DE0-89F4-05D3BBEE4E33}" srcOrd="0" destOrd="0" presId="urn:microsoft.com/office/officeart/2005/8/layout/vList3"/>
    <dgm:cxn modelId="{43F56D59-5A8A-47A5-A11F-DB09A7925C08}" srcId="{DF53744F-23FA-404D-8D29-5B5E351E1744}" destId="{AF1382B1-8E78-4E51-9272-5601B1BB159A}" srcOrd="1" destOrd="0" parTransId="{76071571-44E9-495D-B4A7-E176946C8107}" sibTransId="{FBCBA9E6-D6FA-4CF9-A8C1-A22A1382BD7D}"/>
    <dgm:cxn modelId="{2F3D5E1B-DDA4-45B3-BDB2-485CE3B530D2}" type="presOf" srcId="{DF53744F-23FA-404D-8D29-5B5E351E1744}" destId="{97409EE0-7D99-403A-8B7F-5464F81BAA1A}" srcOrd="0" destOrd="0" presId="urn:microsoft.com/office/officeart/2005/8/layout/vList3"/>
    <dgm:cxn modelId="{53EDD570-68CE-4DE7-AE3B-4A630AFEFAFE}" type="presParOf" srcId="{97409EE0-7D99-403A-8B7F-5464F81BAA1A}" destId="{D0A6C5EE-65F2-4C67-BD70-D8E1EE92519A}" srcOrd="0" destOrd="0" presId="urn:microsoft.com/office/officeart/2005/8/layout/vList3"/>
    <dgm:cxn modelId="{BF267D91-4B1F-41EE-BB28-93F83F86CD0E}" type="presParOf" srcId="{D0A6C5EE-65F2-4C67-BD70-D8E1EE92519A}" destId="{DD7DF40C-3D77-499A-B832-E005E847A847}" srcOrd="0" destOrd="0" presId="urn:microsoft.com/office/officeart/2005/8/layout/vList3"/>
    <dgm:cxn modelId="{9C2988A8-872E-4CF2-910F-E35533649D84}" type="presParOf" srcId="{D0A6C5EE-65F2-4C67-BD70-D8E1EE92519A}" destId="{FD112D21-532B-4B44-BF8C-B3E65FEC34C7}" srcOrd="1" destOrd="0" presId="urn:microsoft.com/office/officeart/2005/8/layout/vList3"/>
    <dgm:cxn modelId="{ACB71B0C-CC9B-4319-BD77-16FF6ECF78CF}" type="presParOf" srcId="{97409EE0-7D99-403A-8B7F-5464F81BAA1A}" destId="{C93DF15F-74BB-4238-AE5C-EFF30389C6A3}" srcOrd="1" destOrd="0" presId="urn:microsoft.com/office/officeart/2005/8/layout/vList3"/>
    <dgm:cxn modelId="{E90A9A4B-4CCB-4C40-B985-B41C6C244338}" type="presParOf" srcId="{97409EE0-7D99-403A-8B7F-5464F81BAA1A}" destId="{A0A51600-0C2C-40C7-B3B7-3B1AC02B7228}" srcOrd="2" destOrd="0" presId="urn:microsoft.com/office/officeart/2005/8/layout/vList3"/>
    <dgm:cxn modelId="{010BA24D-7BAB-46AB-BF27-7BBEE6953FB6}" type="presParOf" srcId="{A0A51600-0C2C-40C7-B3B7-3B1AC02B7228}" destId="{8E23A484-8585-4AC7-ADE3-83C19598C281}" srcOrd="0" destOrd="0" presId="urn:microsoft.com/office/officeart/2005/8/layout/vList3"/>
    <dgm:cxn modelId="{421E42E6-D3DC-4384-BD78-EF072B70F03A}" type="presParOf" srcId="{A0A51600-0C2C-40C7-B3B7-3B1AC02B7228}" destId="{7B7273CD-D1AB-4DE0-89F4-05D3BBEE4E33}" srcOrd="1" destOrd="0" presId="urn:microsoft.com/office/officeart/2005/8/layout/vList3"/>
    <dgm:cxn modelId="{81AC2488-EFC2-41A5-8CA9-41F2FB7496D2}" type="presParOf" srcId="{97409EE0-7D99-403A-8B7F-5464F81BAA1A}" destId="{7FD2EAF7-76D6-424D-A15C-7203D7EAF6A6}" srcOrd="3" destOrd="0" presId="urn:microsoft.com/office/officeart/2005/8/layout/vList3"/>
    <dgm:cxn modelId="{69C397C0-8722-4674-B528-7CA03CFBB936}" type="presParOf" srcId="{97409EE0-7D99-403A-8B7F-5464F81BAA1A}" destId="{6F11E721-6224-4C43-9823-D5A6F9C7B232}" srcOrd="4" destOrd="0" presId="urn:microsoft.com/office/officeart/2005/8/layout/vList3"/>
    <dgm:cxn modelId="{5DD590DE-4226-41D6-8159-2DFCF7306956}" type="presParOf" srcId="{6F11E721-6224-4C43-9823-D5A6F9C7B232}" destId="{4248A977-D8DC-444C-B509-3AD0C5056ADF}" srcOrd="0" destOrd="0" presId="urn:microsoft.com/office/officeart/2005/8/layout/vList3"/>
    <dgm:cxn modelId="{FF7FB24D-50D6-40BA-ABFC-9DFDA8AF9BED}" type="presParOf" srcId="{6F11E721-6224-4C43-9823-D5A6F9C7B232}" destId="{39AA0141-E726-4F36-9AA1-AB886867A4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12D21-532B-4B44-BF8C-B3E65FEC34C7}">
      <dsp:nvSpPr>
        <dsp:cNvPr id="0" name=""/>
        <dsp:cNvSpPr/>
      </dsp:nvSpPr>
      <dsp:spPr>
        <a:xfrm rot="10800000">
          <a:off x="891687" y="520"/>
          <a:ext cx="2879915" cy="665179"/>
        </a:xfrm>
        <a:prstGeom prst="homePlat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CONTROL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7982" y="520"/>
        <a:ext cx="2713620" cy="665179"/>
      </dsp:txXfrm>
    </dsp:sp>
    <dsp:sp modelId="{DD7DF40C-3D77-499A-B832-E005E847A847}">
      <dsp:nvSpPr>
        <dsp:cNvPr id="0" name=""/>
        <dsp:cNvSpPr/>
      </dsp:nvSpPr>
      <dsp:spPr>
        <a:xfrm>
          <a:off x="559097" y="520"/>
          <a:ext cx="665179" cy="6651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273CD-D1AB-4DE0-89F4-05D3BBEE4E33}">
      <dsp:nvSpPr>
        <dsp:cNvPr id="0" name=""/>
        <dsp:cNvSpPr/>
      </dsp:nvSpPr>
      <dsp:spPr>
        <a:xfrm rot="10800000">
          <a:off x="891687" y="864260"/>
          <a:ext cx="2879915" cy="6651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MONITORING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7982" y="864260"/>
        <a:ext cx="2713620" cy="665179"/>
      </dsp:txXfrm>
    </dsp:sp>
    <dsp:sp modelId="{8E23A484-8585-4AC7-ADE3-83C19598C281}">
      <dsp:nvSpPr>
        <dsp:cNvPr id="0" name=""/>
        <dsp:cNvSpPr/>
      </dsp:nvSpPr>
      <dsp:spPr>
        <a:xfrm>
          <a:off x="559097" y="864260"/>
          <a:ext cx="665179" cy="66517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A0141-E726-4F36-9AA1-AB886867A488}">
      <dsp:nvSpPr>
        <dsp:cNvPr id="0" name=""/>
        <dsp:cNvSpPr/>
      </dsp:nvSpPr>
      <dsp:spPr>
        <a:xfrm rot="10800000">
          <a:off x="891687" y="1728000"/>
          <a:ext cx="2879915" cy="775638"/>
        </a:xfrm>
        <a:prstGeom prst="homePlat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PLANNING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85596" y="1728000"/>
        <a:ext cx="2686006" cy="775638"/>
      </dsp:txXfrm>
    </dsp:sp>
    <dsp:sp modelId="{4248A977-D8DC-444C-B509-3AD0C5056ADF}">
      <dsp:nvSpPr>
        <dsp:cNvPr id="0" name=""/>
        <dsp:cNvSpPr/>
      </dsp:nvSpPr>
      <dsp:spPr>
        <a:xfrm>
          <a:off x="559097" y="1783229"/>
          <a:ext cx="665179" cy="66517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7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6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BA5C-1586-41F1-B272-96354D1D5B4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6315D-2CF9-4061-A665-81F0B94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zeesmetering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rowan@zzeesmetering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ane@zzeesmetering.com" TargetMode="External"/><Relationship Id="rId5" Type="http://schemas.openxmlformats.org/officeDocument/2006/relationships/hyperlink" Target="mailto:admin@zzeesmetering.com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/Volumes/My Passport for Mac/Digitalbrother/OneDrive - Digital Brother/ZZEES/zzees brochure/brochure ZZees metering header and footer-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347870" y="1531363"/>
            <a:ext cx="389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SMART METERING SOLUTIONS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Empowering the Agricultural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1" y="5346538"/>
            <a:ext cx="822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Rowan Everts &amp; Zane Zandberg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July 2018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61" y="2467972"/>
            <a:ext cx="4053345" cy="251042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33840236"/>
              </p:ext>
            </p:extLst>
          </p:nvPr>
        </p:nvGraphicFramePr>
        <p:xfrm>
          <a:off x="241300" y="2474241"/>
          <a:ext cx="4330700" cy="250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4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8157" y="725714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Solutions: Apply Control</a:t>
            </a:r>
            <a:endParaRPr lang="en-ZA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8" y="3271707"/>
            <a:ext cx="5832903" cy="27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8157" y="1451428"/>
            <a:ext cx="532749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Control units (CUs) for monitoring and control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200x200x150 mm CU IP67 box</a:t>
            </a: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Control assets &amp; performance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Email / SMS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Review installation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Assign work-orders from portal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27" y="1239426"/>
            <a:ext cx="765697" cy="13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8157" y="725714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Summary</a:t>
            </a:r>
            <a:endParaRPr lang="en-ZA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389" y="2909792"/>
            <a:ext cx="5269219" cy="3335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156" y="1549895"/>
            <a:ext cx="6778171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access point</a:t>
            </a: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Visualization, reporting and decision support</a:t>
            </a: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 usage trends</a:t>
            </a: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 alarms</a:t>
            </a: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assets, network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078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54193" y="2999793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Questions</a:t>
            </a:r>
            <a:endParaRPr lang="en-ZA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4" descr="Image result for any questions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69" y="2315682"/>
            <a:ext cx="2132293" cy="21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29158" y="1639403"/>
            <a:ext cx="622844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provide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 and installation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24/7 Service 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42250" y="2957095"/>
            <a:ext cx="6121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Contact us</a:t>
            </a:r>
            <a:endParaRPr lang="en-ZA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/Volumes/My Passport for Mac/Digitalbrother/OneDrive - Digital Brother/ZZEES/zzees brochure/brochure ZZees metering header and footer-06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20025" r="71297" b="9887"/>
          <a:stretch/>
        </p:blipFill>
        <p:spPr bwMode="auto">
          <a:xfrm>
            <a:off x="1006073" y="1152364"/>
            <a:ext cx="2057400" cy="14119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39313" y="3477995"/>
            <a:ext cx="5865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fontAlgn="base"/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Office:		+27(0) 66 3022819</a:t>
            </a:r>
          </a:p>
          <a:p>
            <a:pPr marL="268288" fontAlgn="base"/>
            <a:r>
              <a:rPr lang="en-US" alt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admin@zzeesmetering.com</a:t>
            </a:r>
            <a:endParaRPr lang="en-US" alt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fontAlgn="base"/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Zane Zandberg:	+27(0) 71 3638263</a:t>
            </a:r>
          </a:p>
          <a:p>
            <a:pPr marL="268288" fontAlgn="base"/>
            <a:r>
              <a:rPr lang="en-US" alt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zane@zzeesmetering.com</a:t>
            </a:r>
            <a:endParaRPr lang="en-US" alt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fontAlgn="base"/>
            <a:r>
              <a:rPr lang="en-US" altLang="nl-NL" sz="1400" dirty="0">
                <a:latin typeface="Arial" panose="020B0604020202020204" pitchFamily="34" charset="0"/>
                <a:cs typeface="Arial" panose="020B0604020202020204" pitchFamily="34" charset="0"/>
              </a:rPr>
              <a:t>Rowan 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Everts:	+27(0) 76 0612903</a:t>
            </a:r>
          </a:p>
          <a:p>
            <a:pPr marL="268288" fontAlgn="base"/>
            <a:r>
              <a:rPr lang="en-US" alt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rowan@zzeesmetering.com</a:t>
            </a:r>
            <a:endParaRPr lang="en-US" alt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fontAlgn="base"/>
            <a:endParaRPr lang="en-US" alt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fontAlgn="base"/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Website: 	</a:t>
            </a:r>
            <a:r>
              <a:rPr lang="en-US" altLang="nl-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www.zzeesmetering.com</a:t>
            </a:r>
            <a:endParaRPr lang="en-US" alt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/Volumes/My Passport for Mac/Digitalbrother/OneDrive - Digital Brother/ZZEES/zzees brochure/brochure ZZees metering header and footer-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72672" y="2406961"/>
            <a:ext cx="73278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proudly South African company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ith the aim to become an independent pioneer in the smart metering industry in South Africa by utilizing World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 technology.</a:t>
            </a:r>
          </a:p>
          <a:p>
            <a:pPr fontAlgn="base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285750" fontAlgn="base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Zane Zandberg (business development)</a:t>
            </a:r>
          </a:p>
          <a:p>
            <a:pPr marL="460375" indent="-285750" fontAlgn="base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Rowan Everts (technical development)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believe in innovative, sustainable 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cost-efficient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providing our customers with intelligent, robust and convenient feedback on how to better manage their resources.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72672" y="1754981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latin typeface="Arial" panose="020B0604020202020204" pitchFamily="34" charset="0"/>
              </a:rPr>
              <a:t>WHO WE ARE</a:t>
            </a:r>
            <a:endParaRPr lang="en-Z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58157" y="2100261"/>
            <a:ext cx="8137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&amp; Needs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 meter types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Solutions: Communication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Solutions: Analyze &amp; Plan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Solutions: Apply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dirty="0" smtClean="0"/>
              <a:t>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271" y="3800071"/>
            <a:ext cx="2857500" cy="2314575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8157" y="1182155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latin typeface="Arial" panose="020B0604020202020204" pitchFamily="34" charset="0"/>
              </a:rPr>
              <a:t>OVERVIEW</a:t>
            </a:r>
            <a:endParaRPr lang="en-Z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8157" y="1182155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latin typeface="Arial" panose="020B0604020202020204" pitchFamily="34" charset="0"/>
              </a:rPr>
              <a:t>BACKGROUND &amp; NEEDS</a:t>
            </a:r>
            <a:endParaRPr lang="en-ZA" altLang="en-US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157" y="1953185"/>
            <a:ext cx="6778171" cy="381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Comply with DWS metering regulations for irrigation purposes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and accuracy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Site investigation, selection and design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Measure, record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report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Retain data for a minimum of 5 years</a:t>
            </a:r>
            <a:endParaRPr lang="en-US" altLang="nl-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Collect meter data remotely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Linking measurement with control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Reduce response time with problems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Make intelligent decisions regarding water usage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reate District Metering Areas (DMAs) and optimize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Improve financial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gain in the long run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Positively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the environment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069"/>
          <a:stretch/>
        </p:blipFill>
        <p:spPr>
          <a:xfrm>
            <a:off x="0" y="0"/>
            <a:ext cx="9144000" cy="6241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1086" y="867909"/>
            <a:ext cx="846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6985" y="1231946"/>
            <a:ext cx="35510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METER TYPES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8036" y="2632364"/>
            <a:ext cx="423091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WOLTMAN TYPE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Supply networks, agricultural, 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Size			50 - 300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m3/h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Measurements: 		</a:t>
            </a:r>
          </a:p>
          <a:p>
            <a:r>
              <a:rPr lang="en-US" sz="1400" dirty="0" smtClean="0"/>
              <a:t>        - Accumulative</a:t>
            </a:r>
          </a:p>
          <a:p>
            <a:r>
              <a:rPr lang="en-US" sz="1400" dirty="0" smtClean="0"/>
              <a:t>        - Real time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Straight pipe requirement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378036" y="5025121"/>
          <a:ext cx="453042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378036" y="5452572"/>
          <a:ext cx="4527552" cy="32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64"/>
                <a:gridCol w="2508250"/>
                <a:gridCol w="1507838"/>
              </a:tblGrid>
              <a:tr h="3296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d before &amp; 2 d after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 d before &amp; 5 d after</a:t>
                      </a:r>
                      <a:endParaRPr lang="en-U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06" y="2839556"/>
            <a:ext cx="2709005" cy="27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069"/>
          <a:stretch/>
        </p:blipFill>
        <p:spPr>
          <a:xfrm>
            <a:off x="0" y="0"/>
            <a:ext cx="9144000" cy="6241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26985" y="1231946"/>
            <a:ext cx="35510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METER TYPES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8036" y="1999572"/>
            <a:ext cx="4230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SharpFlow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Sewage systems, agricultural, 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Size			25 - 300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1600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m3/h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Measurements: 		</a:t>
            </a:r>
          </a:p>
          <a:p>
            <a:r>
              <a:rPr lang="en-US" sz="1400" dirty="0" smtClean="0"/>
              <a:t>        - Accumulative</a:t>
            </a:r>
          </a:p>
          <a:p>
            <a:r>
              <a:rPr lang="en-US" sz="1400" dirty="0" smtClean="0"/>
              <a:t>        - Real time flow</a:t>
            </a:r>
          </a:p>
          <a:p>
            <a:pPr marL="404813" indent="-179388"/>
            <a:r>
              <a:rPr lang="en-US" sz="1400" dirty="0" smtClean="0"/>
              <a:t>   - </a:t>
            </a:r>
            <a:r>
              <a:rPr lang="en-US" sz="1400" dirty="0"/>
              <a:t>Numerous outputs available for connecting </a:t>
            </a:r>
            <a:r>
              <a:rPr lang="en-US" sz="1400" dirty="0" smtClean="0"/>
              <a:t>  </a:t>
            </a:r>
            <a:r>
              <a:rPr lang="en-US" sz="1400" dirty="0" err="1" smtClean="0"/>
              <a:t>SharpFlow</a:t>
            </a:r>
            <a:r>
              <a:rPr lang="en-US" sz="1400" dirty="0" smtClean="0"/>
              <a:t> </a:t>
            </a:r>
            <a:r>
              <a:rPr lang="en-US" sz="1400" dirty="0"/>
              <a:t>to different recording/</a:t>
            </a:r>
            <a:r>
              <a:rPr lang="en-US" sz="1400" dirty="0" err="1"/>
              <a:t>analysing</a:t>
            </a:r>
            <a:r>
              <a:rPr lang="en-US" sz="1400" dirty="0"/>
              <a:t> systems.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Straight pipe requirement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378036" y="5025121"/>
          <a:ext cx="453042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378036" y="5452572"/>
          <a:ext cx="4527552" cy="32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31"/>
                <a:gridCol w="2521683"/>
                <a:gridCol w="1507838"/>
              </a:tblGrid>
              <a:tr h="3296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d before &amp; 2 d after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 d before &amp; 5 d after</a:t>
                      </a:r>
                      <a:endParaRPr lang="en-U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27" y="2833286"/>
            <a:ext cx="3010319" cy="29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069"/>
          <a:stretch/>
        </p:blipFill>
        <p:spPr>
          <a:xfrm>
            <a:off x="0" y="0"/>
            <a:ext cx="9144000" cy="6241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26985" y="1231946"/>
            <a:ext cx="35510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METER TYPES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ULTRASONIC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8036" y="2211927"/>
            <a:ext cx="42309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OCTAVE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Agricultural, industrial, low quality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Accurate, 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Size			50 - 300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m3/h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Measurements: 		</a:t>
            </a:r>
          </a:p>
          <a:p>
            <a:r>
              <a:rPr lang="en-US" sz="1400" dirty="0" smtClean="0"/>
              <a:t>        - Accumulative</a:t>
            </a:r>
          </a:p>
          <a:p>
            <a:r>
              <a:rPr lang="en-US" sz="1400" dirty="0" smtClean="0"/>
              <a:t>        - Real time flow</a:t>
            </a:r>
          </a:p>
          <a:p>
            <a:pPr marL="404813" indent="-179388"/>
            <a:r>
              <a:rPr lang="en-US" sz="1400" dirty="0" smtClean="0"/>
              <a:t>   - LCD Programmable Display</a:t>
            </a:r>
          </a:p>
          <a:p>
            <a:pPr marL="404813" indent="-60325"/>
            <a:r>
              <a:rPr lang="en-US" sz="1400" dirty="0" smtClean="0"/>
              <a:t>- Flexible Data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Straight pipe requirement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378036" y="5025121"/>
          <a:ext cx="453042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  <a:gridCol w="503381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378036" y="5452572"/>
          <a:ext cx="4527552" cy="32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31"/>
                <a:gridCol w="4029521"/>
              </a:tblGrid>
              <a:tr h="3296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Minimal to Zero D depending on installation</a:t>
                      </a:r>
                      <a:endParaRPr lang="en-U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44" y="2367088"/>
            <a:ext cx="3267531" cy="3419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02" y="2597042"/>
            <a:ext cx="1487919" cy="6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12749" y="2125523"/>
            <a:ext cx="1216652" cy="611869"/>
          </a:xfrm>
          <a:prstGeom prst="ellipse">
            <a:avLst/>
          </a:prstGeom>
          <a:solidFill>
            <a:srgbClr val="92D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8157" y="725714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Solutions: Communication</a:t>
            </a:r>
            <a:endParaRPr lang="en-ZA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157" y="2915264"/>
            <a:ext cx="61214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Remote telemetry units (RTUs) for monitoring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Mains &amp; battery powered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Easy installation and maintenance</a:t>
            </a: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Pulse, Mod-Bus, 4-20 mA</a:t>
            </a:r>
            <a:endParaRPr lang="en-US" altLang="nl-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in existing pump houses or pits</a:t>
            </a:r>
            <a:endParaRPr lang="en-US" altLang="nl-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GPRS reception needed</a:t>
            </a:r>
            <a:endParaRPr lang="en-US" altLang="nl-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Transmits measurements to central collection point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699" y="3868715"/>
            <a:ext cx="1352550" cy="2000250"/>
          </a:xfrm>
          <a:prstGeom prst="rect">
            <a:avLst/>
          </a:prstGeom>
        </p:spPr>
      </p:pic>
      <p:grpSp>
        <p:nvGrpSpPr>
          <p:cNvPr id="1027" name="Group 1026"/>
          <p:cNvGrpSpPr/>
          <p:nvPr/>
        </p:nvGrpSpPr>
        <p:grpSpPr>
          <a:xfrm>
            <a:off x="1738634" y="1422213"/>
            <a:ext cx="4890767" cy="615433"/>
            <a:chOff x="1559859" y="1405013"/>
            <a:chExt cx="5513642" cy="681002"/>
          </a:xfrm>
        </p:grpSpPr>
        <p:sp>
          <p:nvSpPr>
            <p:cNvPr id="23" name="Oval 22"/>
            <p:cNvSpPr/>
            <p:nvPr/>
          </p:nvSpPr>
          <p:spPr>
            <a:xfrm>
              <a:off x="1559859" y="1407237"/>
              <a:ext cx="1371601" cy="6770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00718" y="1408957"/>
              <a:ext cx="1631924" cy="6770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701900" y="1405013"/>
              <a:ext cx="1371601" cy="67705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09482" y="1574539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1. Collect</a:t>
              </a:r>
              <a:endParaRPr lang="en-US" sz="11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9246" y="1574265"/>
              <a:ext cx="1394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2. Communicate</a:t>
              </a:r>
              <a:endParaRPr lang="en-US" sz="11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0206" y="1574539"/>
              <a:ext cx="914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3. Control</a:t>
              </a:r>
              <a:endParaRPr lang="en-US" sz="1100" b="1" dirty="0"/>
            </a:p>
          </p:txBody>
        </p:sp>
        <p:cxnSp>
          <p:nvCxnSpPr>
            <p:cNvPr id="31" name="Straight Arrow Connector 30"/>
            <p:cNvCxnSpPr>
              <a:stCxn id="23" idx="6"/>
              <a:endCxn id="26" idx="2"/>
            </p:cNvCxnSpPr>
            <p:nvPr/>
          </p:nvCxnSpPr>
          <p:spPr>
            <a:xfrm>
              <a:off x="2931460" y="1745766"/>
              <a:ext cx="569258" cy="172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Arrow Connector 1024"/>
            <p:cNvCxnSpPr>
              <a:stCxn id="26" idx="6"/>
              <a:endCxn id="27" idx="2"/>
            </p:cNvCxnSpPr>
            <p:nvPr/>
          </p:nvCxnSpPr>
          <p:spPr>
            <a:xfrm flipV="1">
              <a:off x="5132642" y="1743542"/>
              <a:ext cx="569258" cy="39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10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824" y="5869179"/>
            <a:ext cx="2397887" cy="441537"/>
          </a:xfrm>
          <a:prstGeom prst="rect">
            <a:avLst/>
          </a:prstGeom>
        </p:spPr>
      </p:pic>
      <p:cxnSp>
        <p:nvCxnSpPr>
          <p:cNvPr id="3" name="Elbow Connector 2"/>
          <p:cNvCxnSpPr>
            <a:stCxn id="26" idx="6"/>
            <a:endCxn id="17" idx="2"/>
          </p:cNvCxnSpPr>
          <p:nvPr/>
        </p:nvCxnSpPr>
        <p:spPr>
          <a:xfrm>
            <a:off x="4907801" y="1731712"/>
            <a:ext cx="504948" cy="699746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1643" y="2278727"/>
            <a:ext cx="103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4. Maintain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034"/>
          <a:stretch/>
        </p:blipFill>
        <p:spPr>
          <a:xfrm>
            <a:off x="0" y="0"/>
            <a:ext cx="9144000" cy="725714"/>
          </a:xfrm>
          <a:prstGeom prst="rect">
            <a:avLst/>
          </a:prstGeom>
        </p:spPr>
      </p:pic>
      <p:pic>
        <p:nvPicPr>
          <p:cNvPr id="6" name="Picture 5" descr="/Volumes/My Passport for Mac/Digitalbrother/OneDrive - Digital Brother/ZZEES/zzees brochure/brochure ZZees metering header and footer-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943"/>
            <a:ext cx="9144000" cy="8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58156" y="1541541"/>
            <a:ext cx="6121401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Remote monitoring of meters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 fontAlgn="base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Accumulative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 (m3) &amp; flow rate (m3/h)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Analyze water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trends &amp; water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balances with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DMAs</a:t>
            </a:r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Set overflow thresholds &amp; custom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alarms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664" y="1290846"/>
            <a:ext cx="1033263" cy="69571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8157" y="725714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Solutions: Analyze &amp; Plan</a:t>
            </a:r>
            <a:endParaRPr lang="en-ZA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9" y="3095157"/>
            <a:ext cx="5923514" cy="29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445</Words>
  <Application>Microsoft Office PowerPoint</Application>
  <PresentationFormat>On-screen Show (4:3)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 Everts | ees Energy Engineering Solutions</dc:creator>
  <cp:lastModifiedBy>Rowan Everts | ees Energy Engineering Solutions</cp:lastModifiedBy>
  <cp:revision>47</cp:revision>
  <dcterms:created xsi:type="dcterms:W3CDTF">2018-07-19T07:34:55Z</dcterms:created>
  <dcterms:modified xsi:type="dcterms:W3CDTF">2018-07-24T13:37:44Z</dcterms:modified>
</cp:coreProperties>
</file>